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9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4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0.png" ContentType="image/png"/>
  <Override PartName="/ppt/media/image27.png" ContentType="image/png"/>
  <Override PartName="/ppt/media/image26.png" ContentType="image/png"/>
  <Override PartName="/ppt/media/image28.png" ContentType="image/png"/>
  <Override PartName="/ppt/media/image25.png" ContentType="image/png"/>
  <Override PartName="/ppt/media/image31.png" ContentType="image/png"/>
  <Override PartName="/ppt/media/image22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6.png" ContentType="image/png"/>
  <Override PartName="/ppt/media/image13.png" ContentType="image/png"/>
  <Override PartName="/ppt/media/image23.png" ContentType="image/png"/>
  <Override PartName="/ppt/media/image12.png" ContentType="image/png"/>
  <Override PartName="/ppt/media/image32.jpeg" ContentType="image/jpeg"/>
  <Override PartName="/ppt/media/image10.png" ContentType="image/png"/>
  <Override PartName="/ppt/media/image9.png" ContentType="image/png"/>
  <Override PartName="/ppt/media/image15.png" ContentType="image/png"/>
  <Override PartName="/ppt/media/image2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4.jpeg" ContentType="image/jpeg"/>
  <Override PartName="/ppt/media/image1.png" ContentType="image/png"/>
  <Override PartName="/ppt/media/image1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15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153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154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155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AEA82D6F-1E9D-4E5D-891C-D4DABFBA6B10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8" name="CustomShape 2"/>
          <p:cNvSpPr/>
          <p:nvPr/>
        </p:nvSpPr>
        <p:spPr>
          <a:xfrm>
            <a:off x="3884760" y="8685360"/>
            <a:ext cx="2970360" cy="45576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0" name="CustomShape 2"/>
          <p:cNvSpPr/>
          <p:nvPr/>
        </p:nvSpPr>
        <p:spPr>
          <a:xfrm>
            <a:off x="3884760" y="8685360"/>
            <a:ext cx="2970360" cy="45576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2" name="CustomShape 2"/>
          <p:cNvSpPr/>
          <p:nvPr/>
        </p:nvSpPr>
        <p:spPr>
          <a:xfrm>
            <a:off x="3884760" y="8685360"/>
            <a:ext cx="2970360" cy="45576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4" name="CustomShape 2"/>
          <p:cNvSpPr/>
          <p:nvPr/>
        </p:nvSpPr>
        <p:spPr>
          <a:xfrm>
            <a:off x="3884760" y="8685360"/>
            <a:ext cx="2970360" cy="45576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6" name="CustomShape 2"/>
          <p:cNvSpPr/>
          <p:nvPr/>
        </p:nvSpPr>
        <p:spPr>
          <a:xfrm>
            <a:off x="3884760" y="8685360"/>
            <a:ext cx="2970360" cy="45576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8" name="CustomShape 2"/>
          <p:cNvSpPr/>
          <p:nvPr/>
        </p:nvSpPr>
        <p:spPr>
          <a:xfrm>
            <a:off x="3884760" y="8685360"/>
            <a:ext cx="2970360" cy="45576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0" name="CustomShape 2"/>
          <p:cNvSpPr/>
          <p:nvPr/>
        </p:nvSpPr>
        <p:spPr>
          <a:xfrm>
            <a:off x="3884760" y="8685360"/>
            <a:ext cx="2970360" cy="45576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2" name="CustomShape 2"/>
          <p:cNvSpPr/>
          <p:nvPr/>
        </p:nvSpPr>
        <p:spPr>
          <a:xfrm>
            <a:off x="3884760" y="8685360"/>
            <a:ext cx="2970360" cy="45576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2.png"/><Relationship Id="rId3" Type="http://schemas.openxmlformats.org/officeDocument/2006/relationships/image" Target="../media/image13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1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4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50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2560" cy="4703760"/>
          </a:xfrm>
          <a:prstGeom prst="rect">
            <a:avLst/>
          </a:prstGeom>
          <a:ln w="9360">
            <a:noFill/>
          </a:ln>
        </p:spPr>
      </p:pic>
      <p:pic>
        <p:nvPicPr>
          <p:cNvPr id="1" name="Picture 8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2560" cy="5142240"/>
          </a:xfrm>
          <a:prstGeom prst="rect">
            <a:avLst/>
          </a:prstGeom>
          <a:ln w="936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2560" cy="4703760"/>
          </a:xfrm>
          <a:prstGeom prst="rect">
            <a:avLst/>
          </a:prstGeom>
          <a:ln w="9360">
            <a:noFill/>
          </a:ln>
        </p:spPr>
      </p:pic>
      <p:sp>
        <p:nvSpPr>
          <p:cNvPr id="39" name="CustomShape 1"/>
          <p:cNvSpPr/>
          <p:nvPr/>
        </p:nvSpPr>
        <p:spPr>
          <a:xfrm>
            <a:off x="5486400" y="0"/>
            <a:ext cx="3656160" cy="5142240"/>
          </a:xfrm>
          <a:prstGeom prst="rect">
            <a:avLst/>
          </a:prstGeom>
          <a:solidFill>
            <a:srgbClr val="363d43"/>
          </a:solidFill>
          <a:ln w="9360">
            <a:noFill/>
          </a:ln>
        </p:spPr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2560" cy="4703760"/>
          </a:xfrm>
          <a:prstGeom prst="rect">
            <a:avLst/>
          </a:prstGeom>
          <a:ln w="936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2560" cy="4703760"/>
          </a:xfrm>
          <a:prstGeom prst="rect">
            <a:avLst/>
          </a:prstGeom>
          <a:ln w="9360">
            <a:noFill/>
          </a:ln>
        </p:spPr>
      </p:pic>
      <p:sp>
        <p:nvSpPr>
          <p:cNvPr id="114" name="CustomShape 1"/>
          <p:cNvSpPr/>
          <p:nvPr/>
        </p:nvSpPr>
        <p:spPr>
          <a:xfrm>
            <a:off x="0" y="152280"/>
            <a:ext cx="9142560" cy="2265480"/>
          </a:xfrm>
          <a:prstGeom prst="rect">
            <a:avLst/>
          </a:prstGeom>
          <a:solidFill>
            <a:srgbClr val="424c53"/>
          </a:solidFill>
          <a:ln w="25560">
            <a:noFill/>
          </a:ln>
        </p:spPr>
      </p:sp>
      <p:sp>
        <p:nvSpPr>
          <p:cNvPr id="11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slideLayout" Target="../slideLayouts/slideLayout25.xml"/><Relationship Id="rId6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jpeg"/><Relationship Id="rId4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4" descr=""/>
          <p:cNvPicPr/>
          <p:nvPr/>
        </p:nvPicPr>
        <p:blipFill>
          <a:blip r:embed="rId1">
            <a:lum bright="-30000" contrast="-10000"/>
          </a:blip>
          <a:srcRect l="17867" t="0" r="17867" b="0"/>
          <a:stretch>
            <a:fillRect/>
          </a:stretch>
        </p:blipFill>
        <p:spPr>
          <a:xfrm>
            <a:off x="0" y="0"/>
            <a:ext cx="5394600" cy="5142240"/>
          </a:xfrm>
          <a:prstGeom prst="rect">
            <a:avLst/>
          </a:prstGeom>
          <a:ln>
            <a:noFill/>
          </a:ln>
        </p:spPr>
      </p:pic>
      <p:pic>
        <p:nvPicPr>
          <p:cNvPr id="157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6558480" y="1047600"/>
            <a:ext cx="1522440" cy="2440800"/>
          </a:xfrm>
          <a:prstGeom prst="rect">
            <a:avLst/>
          </a:prstGeom>
          <a:ln>
            <a:noFill/>
          </a:ln>
        </p:spPr>
      </p:pic>
      <p:sp>
        <p:nvSpPr>
          <p:cNvPr id="158" name="CustomShape 1"/>
          <p:cNvSpPr/>
          <p:nvPr/>
        </p:nvSpPr>
        <p:spPr>
          <a:xfrm>
            <a:off x="5396040" y="0"/>
            <a:ext cx="88920" cy="5142240"/>
          </a:xfrm>
          <a:prstGeom prst="rect">
            <a:avLst/>
          </a:prstGeom>
          <a:solidFill>
            <a:srgbClr val="ed3645"/>
          </a:solidFill>
          <a:ln w="25560">
            <a:noFill/>
          </a:ln>
        </p:spPr>
      </p:sp>
      <p:sp>
        <p:nvSpPr>
          <p:cNvPr id="159" name="CustomShape 2"/>
          <p:cNvSpPr/>
          <p:nvPr/>
        </p:nvSpPr>
        <p:spPr>
          <a:xfrm>
            <a:off x="6417360" y="4201560"/>
            <a:ext cx="1854360" cy="255240"/>
          </a:xfrm>
          <a:prstGeom prst="roundRect">
            <a:avLst>
              <a:gd name="adj" fmla="val 9421"/>
            </a:avLst>
          </a:prstGeom>
          <a:solidFill>
            <a:srgbClr val="424c53"/>
          </a:solidFill>
          <a:ln w="9360">
            <a:noFill/>
          </a:ln>
        </p:spPr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1000">
                <a:solidFill>
                  <a:srgbClr val="ffffff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60" name="CustomShape 3"/>
          <p:cNvSpPr/>
          <p:nvPr/>
        </p:nvSpPr>
        <p:spPr>
          <a:xfrm>
            <a:off x="431640" y="1959840"/>
            <a:ext cx="4570560" cy="2283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ffffff"/>
                </a:solidFill>
                <a:latin typeface="Calibri"/>
                <a:ea typeface="MS PGothic"/>
              </a:rPr>
              <a:t>IТ Образование 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ffffff"/>
                </a:solidFill>
                <a:latin typeface="Calibri"/>
                <a:ea typeface="MS PGothic"/>
              </a:rPr>
              <a:t>Для специалистов всех уровней!</a:t>
            </a:r>
            <a:endParaRPr/>
          </a:p>
        </p:txBody>
      </p:sp>
    </p:spTree>
  </p:cSld>
  <p:transition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3124080" y="4781520"/>
            <a:ext cx="2894040" cy="273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62" name="Line 2"/>
          <p:cNvSpPr/>
          <p:nvPr/>
        </p:nvSpPr>
        <p:spPr>
          <a:xfrm>
            <a:off x="5638680" y="199584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sp>
        <p:nvSpPr>
          <p:cNvPr id="163" name="Line 3"/>
          <p:cNvSpPr/>
          <p:nvPr/>
        </p:nvSpPr>
        <p:spPr>
          <a:xfrm>
            <a:off x="5638680" y="241704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sp>
        <p:nvSpPr>
          <p:cNvPr id="164" name="Line 4"/>
          <p:cNvSpPr/>
          <p:nvPr/>
        </p:nvSpPr>
        <p:spPr>
          <a:xfrm>
            <a:off x="5658840" y="281268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sp>
        <p:nvSpPr>
          <p:cNvPr id="165" name="CustomShape 5"/>
          <p:cNvSpPr/>
          <p:nvPr/>
        </p:nvSpPr>
        <p:spPr>
          <a:xfrm>
            <a:off x="457200" y="346320"/>
            <a:ext cx="4005360" cy="855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2400">
                <a:solidFill>
                  <a:srgbClr val="424c53"/>
                </a:solidFill>
                <a:latin typeface="Calibri"/>
                <a:ea typeface="Open Sans Extrabold"/>
              </a:rPr>
              <a:t>JavaScript продвинутый курс</a:t>
            </a:r>
            <a:endParaRPr/>
          </a:p>
        </p:txBody>
      </p:sp>
      <p:sp>
        <p:nvSpPr>
          <p:cNvPr id="166" name="CustomShape 6"/>
          <p:cNvSpPr/>
          <p:nvPr/>
        </p:nvSpPr>
        <p:spPr>
          <a:xfrm>
            <a:off x="5526000" y="1725120"/>
            <a:ext cx="3330000" cy="322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500">
                <a:latin typeface="Calibri"/>
              </a:rPr>
              <a:t>Интервалы и таймеры. </a:t>
            </a:r>
            <a:endParaRPr/>
          </a:p>
          <a:p>
            <a:pPr>
              <a:lnSpc>
                <a:spcPct val="100000"/>
              </a:lnSpc>
            </a:pPr>
            <a:r>
              <a:rPr lang="en-US" sz="1500">
                <a:latin typeface="Calibri"/>
              </a:rPr>
              <a:t>Работа со строками. Регулярные выражения</a:t>
            </a:r>
            <a:endParaRPr/>
          </a:p>
        </p:txBody>
      </p:sp>
      <p:sp>
        <p:nvSpPr>
          <p:cNvPr id="167" name="CustomShape 7"/>
          <p:cNvSpPr/>
          <p:nvPr/>
        </p:nvSpPr>
        <p:spPr>
          <a:xfrm>
            <a:off x="6027480" y="362520"/>
            <a:ext cx="223344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68" name="CustomShape 8"/>
          <p:cNvSpPr/>
          <p:nvPr/>
        </p:nvSpPr>
        <p:spPr>
          <a:xfrm>
            <a:off x="5638680" y="2133360"/>
            <a:ext cx="2990520" cy="22104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69" name="CustomShape 9"/>
          <p:cNvSpPr/>
          <p:nvPr/>
        </p:nvSpPr>
        <p:spPr>
          <a:xfrm>
            <a:off x="5669280" y="2533320"/>
            <a:ext cx="294012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0" name="CustomShape 10"/>
          <p:cNvSpPr/>
          <p:nvPr/>
        </p:nvSpPr>
        <p:spPr>
          <a:xfrm>
            <a:off x="5638680" y="2890080"/>
            <a:ext cx="1945080" cy="27828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sp>
        <p:nvSpPr>
          <p:cNvPr id="171" name="Line 11"/>
          <p:cNvSpPr/>
          <p:nvPr/>
        </p:nvSpPr>
        <p:spPr>
          <a:xfrm>
            <a:off x="5638680" y="316944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pic>
        <p:nvPicPr>
          <p:cNvPr id="172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080" cy="253440"/>
          </a:xfrm>
          <a:prstGeom prst="rect">
            <a:avLst/>
          </a:prstGeom>
          <a:ln>
            <a:noFill/>
          </a:ln>
        </p:spPr>
      </p:pic>
      <p:sp>
        <p:nvSpPr>
          <p:cNvPr id="173" name="CustomShape 12"/>
          <p:cNvSpPr/>
          <p:nvPr/>
        </p:nvSpPr>
        <p:spPr>
          <a:xfrm>
            <a:off x="5791320" y="1807560"/>
            <a:ext cx="2345400" cy="303480"/>
          </a:xfrm>
          <a:prstGeom prst="rect">
            <a:avLst/>
          </a:prstGeom>
          <a:noFill/>
          <a:ln w="9360">
            <a:noFill/>
          </a:ln>
        </p:spPr>
      </p:sp>
    </p:spTree>
  </p:cSld>
  <p:transition>
    <p:wipe dir="l"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3124080" y="4781520"/>
            <a:ext cx="2894040" cy="273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75" name="CustomShape 2"/>
          <p:cNvSpPr/>
          <p:nvPr/>
        </p:nvSpPr>
        <p:spPr>
          <a:xfrm>
            <a:off x="457200" y="346320"/>
            <a:ext cx="8594280" cy="84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setTimeout</a:t>
            </a:r>
            <a:endParaRPr/>
          </a:p>
        </p:txBody>
      </p:sp>
      <p:sp>
        <p:nvSpPr>
          <p:cNvPr id="176" name="CustomShape 3"/>
          <p:cNvSpPr/>
          <p:nvPr/>
        </p:nvSpPr>
        <p:spPr>
          <a:xfrm>
            <a:off x="6027480" y="362520"/>
            <a:ext cx="223344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7" name="CustomShape 4"/>
          <p:cNvSpPr/>
          <p:nvPr/>
        </p:nvSpPr>
        <p:spPr>
          <a:xfrm>
            <a:off x="5638680" y="2133360"/>
            <a:ext cx="2990520" cy="22104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8" name="CustomShape 5"/>
          <p:cNvSpPr/>
          <p:nvPr/>
        </p:nvSpPr>
        <p:spPr>
          <a:xfrm>
            <a:off x="5669280" y="2533320"/>
            <a:ext cx="294012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9" name="CustomShape 6"/>
          <p:cNvSpPr/>
          <p:nvPr/>
        </p:nvSpPr>
        <p:spPr>
          <a:xfrm>
            <a:off x="5638680" y="2890080"/>
            <a:ext cx="1945080" cy="27828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18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080" cy="253440"/>
          </a:xfrm>
          <a:prstGeom prst="rect">
            <a:avLst/>
          </a:prstGeom>
          <a:ln>
            <a:noFill/>
          </a:ln>
        </p:spPr>
      </p:pic>
      <p:sp>
        <p:nvSpPr>
          <p:cNvPr id="181" name="CustomShape 7"/>
          <p:cNvSpPr/>
          <p:nvPr/>
        </p:nvSpPr>
        <p:spPr>
          <a:xfrm>
            <a:off x="5791320" y="1807560"/>
            <a:ext cx="2345400" cy="3034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2" name="CustomShape 8"/>
          <p:cNvSpPr/>
          <p:nvPr/>
        </p:nvSpPr>
        <p:spPr>
          <a:xfrm>
            <a:off x="274320" y="1920240"/>
            <a:ext cx="8594280" cy="1369440"/>
          </a:xfrm>
          <a:prstGeom prst="rect">
            <a:avLst/>
          </a:prstGeom>
          <a:noFill/>
          <a:ln>
            <a:noFill/>
          </a:ln>
        </p:spPr>
      </p:sp>
      <p:pic>
        <p:nvPicPr>
          <p:cNvPr id="18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4320" y="1468800"/>
            <a:ext cx="2688840" cy="2737080"/>
          </a:xfrm>
          <a:prstGeom prst="rect">
            <a:avLst/>
          </a:prstGeom>
          <a:ln>
            <a:noFill/>
          </a:ln>
        </p:spPr>
      </p:pic>
      <p:sp>
        <p:nvSpPr>
          <p:cNvPr id="184" name="CustomShape 9"/>
          <p:cNvSpPr/>
          <p:nvPr/>
        </p:nvSpPr>
        <p:spPr>
          <a:xfrm>
            <a:off x="3200400" y="2156040"/>
            <a:ext cx="5802480" cy="1113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setTimeout - метод выполняет код(или функцию), указанный в первом аргументе, асинхронно, с задержкой в delay миллисекунд. setTimeout выполняет код только один раз</a:t>
            </a:r>
            <a:endParaRPr/>
          </a:p>
        </p:txBody>
      </p:sp>
    </p:spTree>
  </p:cSld>
  <p:transition>
    <p:wipe dir="l"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3124080" y="4781520"/>
            <a:ext cx="2894040" cy="273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86" name="CustomShape 2"/>
          <p:cNvSpPr/>
          <p:nvPr/>
        </p:nvSpPr>
        <p:spPr>
          <a:xfrm>
            <a:off x="457200" y="346320"/>
            <a:ext cx="8594280" cy="84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setInterval</a:t>
            </a:r>
            <a:endParaRPr/>
          </a:p>
        </p:txBody>
      </p:sp>
      <p:sp>
        <p:nvSpPr>
          <p:cNvPr id="187" name="CustomShape 3"/>
          <p:cNvSpPr/>
          <p:nvPr/>
        </p:nvSpPr>
        <p:spPr>
          <a:xfrm>
            <a:off x="6027480" y="362520"/>
            <a:ext cx="223344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8" name="CustomShape 4"/>
          <p:cNvSpPr/>
          <p:nvPr/>
        </p:nvSpPr>
        <p:spPr>
          <a:xfrm>
            <a:off x="5638680" y="2133360"/>
            <a:ext cx="2990520" cy="22104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9" name="CustomShape 5"/>
          <p:cNvSpPr/>
          <p:nvPr/>
        </p:nvSpPr>
        <p:spPr>
          <a:xfrm>
            <a:off x="5669280" y="2533320"/>
            <a:ext cx="294012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0" name="CustomShape 6"/>
          <p:cNvSpPr/>
          <p:nvPr/>
        </p:nvSpPr>
        <p:spPr>
          <a:xfrm>
            <a:off x="5638680" y="2890080"/>
            <a:ext cx="1945080" cy="27828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191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080" cy="253440"/>
          </a:xfrm>
          <a:prstGeom prst="rect">
            <a:avLst/>
          </a:prstGeom>
          <a:ln>
            <a:noFill/>
          </a:ln>
        </p:spPr>
      </p:pic>
      <p:sp>
        <p:nvSpPr>
          <p:cNvPr id="192" name="CustomShape 7"/>
          <p:cNvSpPr/>
          <p:nvPr/>
        </p:nvSpPr>
        <p:spPr>
          <a:xfrm>
            <a:off x="5791320" y="1807560"/>
            <a:ext cx="2345400" cy="3034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3" name="CustomShape 8"/>
          <p:cNvSpPr/>
          <p:nvPr/>
        </p:nvSpPr>
        <p:spPr>
          <a:xfrm>
            <a:off x="274320" y="1920240"/>
            <a:ext cx="8594280" cy="1369440"/>
          </a:xfrm>
          <a:prstGeom prst="rect">
            <a:avLst/>
          </a:prstGeom>
          <a:noFill/>
          <a:ln>
            <a:noFill/>
          </a:ln>
        </p:spPr>
      </p:sp>
      <p:pic>
        <p:nvPicPr>
          <p:cNvPr id="19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4320" y="1468800"/>
            <a:ext cx="2688840" cy="2737080"/>
          </a:xfrm>
          <a:prstGeom prst="rect">
            <a:avLst/>
          </a:prstGeom>
          <a:ln>
            <a:noFill/>
          </a:ln>
        </p:spPr>
      </p:pic>
      <p:sp>
        <p:nvSpPr>
          <p:cNvPr id="195" name="CustomShape 9"/>
          <p:cNvSpPr/>
          <p:nvPr/>
        </p:nvSpPr>
        <p:spPr>
          <a:xfrm>
            <a:off x="3200400" y="2156040"/>
            <a:ext cx="5802480" cy="1113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В отличие от метода setTimeout, setInterval выполняет код много раз, через равные промежутки времени, пока не будет остановлен при помощи clearInterval</a:t>
            </a:r>
            <a:endParaRPr/>
          </a:p>
        </p:txBody>
      </p:sp>
    </p:spTree>
  </p:cSld>
  <p:transition>
    <p:wipe dir="l"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3124080" y="4781520"/>
            <a:ext cx="2894040" cy="273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97" name="CustomShape 2"/>
          <p:cNvSpPr/>
          <p:nvPr/>
        </p:nvSpPr>
        <p:spPr>
          <a:xfrm>
            <a:off x="457200" y="346320"/>
            <a:ext cx="8594280" cy="84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Navigator</a:t>
            </a:r>
            <a:endParaRPr/>
          </a:p>
        </p:txBody>
      </p:sp>
      <p:sp>
        <p:nvSpPr>
          <p:cNvPr id="198" name="CustomShape 3"/>
          <p:cNvSpPr/>
          <p:nvPr/>
        </p:nvSpPr>
        <p:spPr>
          <a:xfrm>
            <a:off x="6027480" y="362520"/>
            <a:ext cx="223344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9" name="CustomShape 4"/>
          <p:cNvSpPr/>
          <p:nvPr/>
        </p:nvSpPr>
        <p:spPr>
          <a:xfrm>
            <a:off x="5638680" y="2133360"/>
            <a:ext cx="2990520" cy="22104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0" name="CustomShape 5"/>
          <p:cNvSpPr/>
          <p:nvPr/>
        </p:nvSpPr>
        <p:spPr>
          <a:xfrm>
            <a:off x="5669280" y="2533320"/>
            <a:ext cx="294012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1" name="CustomShape 6"/>
          <p:cNvSpPr/>
          <p:nvPr/>
        </p:nvSpPr>
        <p:spPr>
          <a:xfrm>
            <a:off x="5638680" y="2890080"/>
            <a:ext cx="1945080" cy="27828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02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080" cy="253440"/>
          </a:xfrm>
          <a:prstGeom prst="rect">
            <a:avLst/>
          </a:prstGeom>
          <a:ln>
            <a:noFill/>
          </a:ln>
        </p:spPr>
      </p:pic>
      <p:sp>
        <p:nvSpPr>
          <p:cNvPr id="203" name="CustomShape 7"/>
          <p:cNvSpPr/>
          <p:nvPr/>
        </p:nvSpPr>
        <p:spPr>
          <a:xfrm>
            <a:off x="5791320" y="1807560"/>
            <a:ext cx="2345400" cy="3034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4" name="CustomShape 8"/>
          <p:cNvSpPr/>
          <p:nvPr/>
        </p:nvSpPr>
        <p:spPr>
          <a:xfrm>
            <a:off x="274320" y="1900080"/>
            <a:ext cx="8594280" cy="136944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CustomShape 9"/>
          <p:cNvSpPr/>
          <p:nvPr/>
        </p:nvSpPr>
        <p:spPr>
          <a:xfrm>
            <a:off x="274320" y="1371600"/>
            <a:ext cx="5394600" cy="822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Объект navigator содержит общую информацию о браузере и операционной системе.</a:t>
            </a:r>
            <a:endParaRPr/>
          </a:p>
        </p:txBody>
      </p:sp>
      <p:pic>
        <p:nvPicPr>
          <p:cNvPr id="20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852160" y="1371600"/>
            <a:ext cx="3017160" cy="323604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3124080" y="4781520"/>
            <a:ext cx="2894040" cy="273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08" name="CustomShape 2"/>
          <p:cNvSpPr/>
          <p:nvPr/>
        </p:nvSpPr>
        <p:spPr>
          <a:xfrm>
            <a:off x="457200" y="346320"/>
            <a:ext cx="8594280" cy="84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Location</a:t>
            </a:r>
            <a:endParaRPr/>
          </a:p>
        </p:txBody>
      </p:sp>
      <p:sp>
        <p:nvSpPr>
          <p:cNvPr id="209" name="CustomShape 3"/>
          <p:cNvSpPr/>
          <p:nvPr/>
        </p:nvSpPr>
        <p:spPr>
          <a:xfrm>
            <a:off x="6027480" y="362520"/>
            <a:ext cx="223344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0" name="CustomShape 4"/>
          <p:cNvSpPr/>
          <p:nvPr/>
        </p:nvSpPr>
        <p:spPr>
          <a:xfrm>
            <a:off x="5638680" y="2133360"/>
            <a:ext cx="2990520" cy="22104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1" name="CustomShape 5"/>
          <p:cNvSpPr/>
          <p:nvPr/>
        </p:nvSpPr>
        <p:spPr>
          <a:xfrm>
            <a:off x="5669280" y="2533320"/>
            <a:ext cx="294012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2" name="CustomShape 6"/>
          <p:cNvSpPr/>
          <p:nvPr/>
        </p:nvSpPr>
        <p:spPr>
          <a:xfrm>
            <a:off x="5638680" y="2890080"/>
            <a:ext cx="1945080" cy="27828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13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080" cy="253440"/>
          </a:xfrm>
          <a:prstGeom prst="rect">
            <a:avLst/>
          </a:prstGeom>
          <a:ln>
            <a:noFill/>
          </a:ln>
        </p:spPr>
      </p:pic>
      <p:sp>
        <p:nvSpPr>
          <p:cNvPr id="214" name="CustomShape 7"/>
          <p:cNvSpPr/>
          <p:nvPr/>
        </p:nvSpPr>
        <p:spPr>
          <a:xfrm>
            <a:off x="5791320" y="1807560"/>
            <a:ext cx="2345400" cy="3034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5" name="CustomShape 8"/>
          <p:cNvSpPr/>
          <p:nvPr/>
        </p:nvSpPr>
        <p:spPr>
          <a:xfrm>
            <a:off x="274320" y="1900080"/>
            <a:ext cx="5120280" cy="1369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lang="en-US">
                <a:latin typeface="Arial"/>
              </a:rPr>
              <a:t>Объект location предоставляет информацию о текущем URL и позволяет JavaScript перенаправить посетителя на другой URL. 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>
                <a:latin typeface="Arial"/>
              </a:rPr>
              <a:t>Значением этого свойства является объект типа Location.</a:t>
            </a:r>
            <a:endParaRPr/>
          </a:p>
        </p:txBody>
      </p:sp>
      <p:pic>
        <p:nvPicPr>
          <p:cNvPr id="21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669280" y="1828800"/>
            <a:ext cx="3017160" cy="164556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3124080" y="4781520"/>
            <a:ext cx="2894040" cy="273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18" name="CustomShape 2"/>
          <p:cNvSpPr/>
          <p:nvPr/>
        </p:nvSpPr>
        <p:spPr>
          <a:xfrm>
            <a:off x="457200" y="346320"/>
            <a:ext cx="8594280" cy="84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Location</a:t>
            </a:r>
            <a:endParaRPr/>
          </a:p>
        </p:txBody>
      </p:sp>
      <p:sp>
        <p:nvSpPr>
          <p:cNvPr id="219" name="CustomShape 3"/>
          <p:cNvSpPr/>
          <p:nvPr/>
        </p:nvSpPr>
        <p:spPr>
          <a:xfrm>
            <a:off x="6027480" y="362520"/>
            <a:ext cx="223344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0" name="CustomShape 4"/>
          <p:cNvSpPr/>
          <p:nvPr/>
        </p:nvSpPr>
        <p:spPr>
          <a:xfrm>
            <a:off x="5638680" y="2133360"/>
            <a:ext cx="2990520" cy="22104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1" name="CustomShape 5"/>
          <p:cNvSpPr/>
          <p:nvPr/>
        </p:nvSpPr>
        <p:spPr>
          <a:xfrm>
            <a:off x="5669280" y="2533320"/>
            <a:ext cx="294012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2" name="CustomShape 6"/>
          <p:cNvSpPr/>
          <p:nvPr/>
        </p:nvSpPr>
        <p:spPr>
          <a:xfrm>
            <a:off x="5638680" y="2890080"/>
            <a:ext cx="1945080" cy="27828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23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080" cy="253440"/>
          </a:xfrm>
          <a:prstGeom prst="rect">
            <a:avLst/>
          </a:prstGeom>
          <a:ln>
            <a:noFill/>
          </a:ln>
        </p:spPr>
      </p:pic>
      <p:sp>
        <p:nvSpPr>
          <p:cNvPr id="224" name="CustomShape 7"/>
          <p:cNvSpPr/>
          <p:nvPr/>
        </p:nvSpPr>
        <p:spPr>
          <a:xfrm>
            <a:off x="5791320" y="1807560"/>
            <a:ext cx="2345400" cy="303480"/>
          </a:xfrm>
          <a:prstGeom prst="rect">
            <a:avLst/>
          </a:prstGeom>
          <a:noFill/>
          <a:ln w="9360">
            <a:noFill/>
          </a:ln>
        </p:spPr>
      </p:sp>
      <p:pic>
        <p:nvPicPr>
          <p:cNvPr id="225" name="" descr=""/>
          <p:cNvPicPr/>
          <p:nvPr/>
        </p:nvPicPr>
        <p:blipFill>
          <a:blip r:embed="rId2"/>
          <a:srcRect l="-1071392" t="-1524228" r="-822082" b="0"/>
          <a:stretch>
            <a:fillRect/>
          </a:stretch>
        </p:blipFill>
        <p:spPr>
          <a:xfrm>
            <a:off x="1920240" y="1463400"/>
            <a:ext cx="5027760" cy="2833200"/>
          </a:xfrm>
          <a:prstGeom prst="rect">
            <a:avLst/>
          </a:prstGeom>
          <a:ln>
            <a:noFill/>
          </a:ln>
        </p:spPr>
      </p:pic>
      <p:pic>
        <p:nvPicPr>
          <p:cNvPr id="226" name="" descr=""/>
          <p:cNvPicPr/>
          <p:nvPr/>
        </p:nvPicPr>
        <p:blipFill>
          <a:blip r:embed="rId3"/>
          <a:srcRect l="804862" t="-1735527" r="804862" b="1135092"/>
          <a:stretch>
            <a:fillRect/>
          </a:stretch>
        </p:blipFill>
        <p:spPr>
          <a:xfrm>
            <a:off x="2309400" y="1931760"/>
            <a:ext cx="4570920" cy="1306440"/>
          </a:xfrm>
          <a:prstGeom prst="rect">
            <a:avLst/>
          </a:prstGeom>
          <a:ln>
            <a:noFill/>
          </a:ln>
        </p:spPr>
      </p:pic>
      <p:pic>
        <p:nvPicPr>
          <p:cNvPr id="227" name="" descr=""/>
          <p:cNvPicPr/>
          <p:nvPr/>
        </p:nvPicPr>
        <p:blipFill>
          <a:blip r:embed="rId4"/>
          <a:srcRect l="-973247" t="-218922" r="871507" b="-982902"/>
          <a:stretch>
            <a:fillRect/>
          </a:stretch>
        </p:blipFill>
        <p:spPr>
          <a:xfrm>
            <a:off x="1646280" y="1116000"/>
            <a:ext cx="5942880" cy="308988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3124080" y="4781520"/>
            <a:ext cx="2894040" cy="273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29" name="CustomShape 2"/>
          <p:cNvSpPr/>
          <p:nvPr/>
        </p:nvSpPr>
        <p:spPr>
          <a:xfrm>
            <a:off x="457200" y="346320"/>
            <a:ext cx="8594280" cy="84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HOMEWORK</a:t>
            </a:r>
            <a:endParaRPr/>
          </a:p>
        </p:txBody>
      </p:sp>
      <p:sp>
        <p:nvSpPr>
          <p:cNvPr id="230" name="CustomShape 3"/>
          <p:cNvSpPr/>
          <p:nvPr/>
        </p:nvSpPr>
        <p:spPr>
          <a:xfrm>
            <a:off x="6027480" y="362520"/>
            <a:ext cx="223344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31" name="CustomShape 4"/>
          <p:cNvSpPr/>
          <p:nvPr/>
        </p:nvSpPr>
        <p:spPr>
          <a:xfrm>
            <a:off x="5638680" y="2133360"/>
            <a:ext cx="2990520" cy="22104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32" name="CustomShape 5"/>
          <p:cNvSpPr/>
          <p:nvPr/>
        </p:nvSpPr>
        <p:spPr>
          <a:xfrm>
            <a:off x="5669280" y="2533320"/>
            <a:ext cx="2940120" cy="2782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33" name="CustomShape 6"/>
          <p:cNvSpPr/>
          <p:nvPr/>
        </p:nvSpPr>
        <p:spPr>
          <a:xfrm>
            <a:off x="5638680" y="2890080"/>
            <a:ext cx="1945080" cy="27828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34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3080" cy="253440"/>
          </a:xfrm>
          <a:prstGeom prst="rect">
            <a:avLst/>
          </a:prstGeom>
          <a:ln>
            <a:noFill/>
          </a:ln>
        </p:spPr>
      </p:pic>
      <p:sp>
        <p:nvSpPr>
          <p:cNvPr id="235" name="CustomShape 7"/>
          <p:cNvSpPr/>
          <p:nvPr/>
        </p:nvSpPr>
        <p:spPr>
          <a:xfrm>
            <a:off x="5791320" y="1807560"/>
            <a:ext cx="2345400" cy="30348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36" name="CustomShape 8"/>
          <p:cNvSpPr/>
          <p:nvPr/>
        </p:nvSpPr>
        <p:spPr>
          <a:xfrm>
            <a:off x="1736640" y="1132200"/>
            <a:ext cx="5716440" cy="3415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lang="en-US">
                <a:latin typeface="Arial"/>
              </a:rPr>
              <a:t>Задания находятся в папках уроков</a:t>
            </a:r>
            <a:endParaRPr/>
          </a:p>
        </p:txBody>
      </p:sp>
    </p:spTree>
  </p:cSld>
  <p:transition>
    <p:wipe dir="l"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0" y="0"/>
            <a:ext cx="9142560" cy="158040"/>
          </a:xfrm>
          <a:prstGeom prst="rect">
            <a:avLst/>
          </a:prstGeom>
          <a:solidFill>
            <a:srgbClr val="ed3645"/>
          </a:solidFill>
          <a:ln w="25560">
            <a:noFill/>
          </a:ln>
        </p:spPr>
      </p:sp>
      <p:sp>
        <p:nvSpPr>
          <p:cNvPr id="238" name="CustomShape 2"/>
          <p:cNvSpPr/>
          <p:nvPr/>
        </p:nvSpPr>
        <p:spPr>
          <a:xfrm>
            <a:off x="455400" y="598320"/>
            <a:ext cx="4151160" cy="88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2800">
                <a:solidFill>
                  <a:srgbClr val="ffffff"/>
                </a:solidFill>
                <a:latin typeface="Calibri"/>
                <a:ea typeface="Open Sans Semibold"/>
              </a:rPr>
              <a:t>КОНТАКТНЫЕ 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2800">
                <a:solidFill>
                  <a:srgbClr val="ffffff"/>
                </a:solidFill>
                <a:latin typeface="Calibri"/>
                <a:ea typeface="Open Sans Semibold"/>
              </a:rPr>
              <a:t>ДАННЫЕ</a:t>
            </a:r>
            <a:endParaRPr/>
          </a:p>
        </p:txBody>
      </p:sp>
      <p:sp>
        <p:nvSpPr>
          <p:cNvPr id="239" name="CustomShape 3"/>
          <p:cNvSpPr/>
          <p:nvPr/>
        </p:nvSpPr>
        <p:spPr>
          <a:xfrm>
            <a:off x="3486240" y="627480"/>
            <a:ext cx="2092320" cy="897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ITEA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ул. Кутузова, 18/7, оф. 301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Киев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03133</a:t>
            </a:r>
            <a:endParaRPr/>
          </a:p>
        </p:txBody>
      </p:sp>
      <p:sp>
        <p:nvSpPr>
          <p:cNvPr id="240" name="CustomShape 4"/>
          <p:cNvSpPr/>
          <p:nvPr/>
        </p:nvSpPr>
        <p:spPr>
          <a:xfrm>
            <a:off x="5970600" y="627480"/>
            <a:ext cx="2092320" cy="749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200">
                <a:solidFill>
                  <a:srgbClr val="ffffff"/>
                </a:solidFill>
                <a:latin typeface="Calibri"/>
                <a:ea typeface="MS PGothic"/>
              </a:rPr>
              <a:t>+38 044  590  08 38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1200">
                <a:solidFill>
                  <a:srgbClr val="ffffff"/>
                </a:solidFill>
                <a:latin typeface="Calibri"/>
                <a:ea typeface="MS PGothic"/>
              </a:rPr>
              <a:t>info@iteducate.com.ua 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1200">
                <a:solidFill>
                  <a:srgbClr val="ffffff"/>
                </a:solidFill>
                <a:latin typeface="Calibri"/>
                <a:ea typeface="MS PGothic"/>
              </a:rPr>
              <a:t>www.iteducate.com.ua </a:t>
            </a:r>
            <a:endParaRPr/>
          </a:p>
        </p:txBody>
      </p:sp>
      <p:sp>
        <p:nvSpPr>
          <p:cNvPr id="241" name="CustomShape 5"/>
          <p:cNvSpPr/>
          <p:nvPr/>
        </p:nvSpPr>
        <p:spPr>
          <a:xfrm>
            <a:off x="6193080" y="1379160"/>
            <a:ext cx="3021840" cy="29124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050">
                <a:solidFill>
                  <a:srgbClr val="ffffff"/>
                </a:solidFill>
                <a:latin typeface="Calibri"/>
                <a:ea typeface="MS PGothic"/>
              </a:rPr>
              <a:t>https://www.facebook.com/</a:t>
            </a:r>
            <a:r>
              <a:rPr b="1" lang="en-US" sz="1050">
                <a:solidFill>
                  <a:srgbClr val="ffffff"/>
                </a:solidFill>
                <a:latin typeface="Calibri"/>
                <a:ea typeface="MS PGothic"/>
              </a:rPr>
              <a:t>ITeducate</a:t>
            </a:r>
            <a:endParaRPr/>
          </a:p>
        </p:txBody>
      </p:sp>
      <p:pic>
        <p:nvPicPr>
          <p:cNvPr id="242" name="Picture 2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975280" y="1348200"/>
            <a:ext cx="287640" cy="285840"/>
          </a:xfrm>
          <a:prstGeom prst="rect">
            <a:avLst/>
          </a:prstGeom>
          <a:ln w="9360">
            <a:noFill/>
          </a:ln>
        </p:spPr>
      </p:pic>
      <p:sp>
        <p:nvSpPr>
          <p:cNvPr id="243" name="Line 6"/>
          <p:cNvSpPr/>
          <p:nvPr/>
        </p:nvSpPr>
        <p:spPr>
          <a:xfrm>
            <a:off x="5580000" y="627480"/>
            <a:ext cx="0" cy="1008000"/>
          </a:xfrm>
          <a:prstGeom prst="line">
            <a:avLst/>
          </a:prstGeom>
          <a:ln w="9360">
            <a:solidFill>
              <a:srgbClr val="7b8f9d"/>
            </a:solidFill>
            <a:round/>
          </a:ln>
        </p:spPr>
      </p:sp>
      <p:sp>
        <p:nvSpPr>
          <p:cNvPr id="244" name="CustomShape 7"/>
          <p:cNvSpPr/>
          <p:nvPr/>
        </p:nvSpPr>
        <p:spPr>
          <a:xfrm>
            <a:off x="3124080" y="4781520"/>
            <a:ext cx="2894040" cy="273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</a:rPr>
              <a:t>WWW.ITEDUCATE.COM.UA</a:t>
            </a:r>
            <a:endParaRPr/>
          </a:p>
        </p:txBody>
      </p:sp>
      <p:pic>
        <p:nvPicPr>
          <p:cNvPr id="245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24880" y="4801320"/>
            <a:ext cx="1603080" cy="253440"/>
          </a:xfrm>
          <a:prstGeom prst="rect">
            <a:avLst/>
          </a:prstGeom>
          <a:ln>
            <a:noFill/>
          </a:ln>
        </p:spPr>
      </p:pic>
      <p:pic>
        <p:nvPicPr>
          <p:cNvPr id="246" name="Рисунок 17" descr=""/>
          <p:cNvPicPr/>
          <p:nvPr/>
        </p:nvPicPr>
        <p:blipFill>
          <a:blip r:embed="rId3"/>
          <a:srcRect l="1023568" t="0" r="1023568" b="0"/>
          <a:stretch>
            <a:fillRect/>
          </a:stretch>
        </p:blipFill>
        <p:spPr>
          <a:xfrm>
            <a:off x="360" y="1971720"/>
            <a:ext cx="9142920" cy="272304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